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7"/>
    <p:restoredTop sz="94836"/>
  </p:normalViewPr>
  <p:slideViewPr>
    <p:cSldViewPr snapToGrid="0">
      <p:cViewPr>
        <p:scale>
          <a:sx n="118" d="100"/>
          <a:sy n="118" d="100"/>
        </p:scale>
        <p:origin x="-79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05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07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62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03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60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06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06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52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97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B123-AAF2-4B58-B8B8-BF7528B5C017}" type="datetimeFigureOut">
              <a:rPr lang="de-DE" smtClean="0"/>
              <a:t>17.09.2023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1865-D60D-4D82-94C7-0052A34B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17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B61194-F4EF-423B-8EF8-89C15A10F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3305"/>
            <a:ext cx="9471741" cy="1679642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>
                <a:latin typeface="Abadi" panose="020B0604020202020204" pitchFamily="34" charset="0"/>
              </a:rPr>
              <a:t>Environmental </a:t>
            </a:r>
            <a:r>
              <a:rPr lang="de-DE" b="1" dirty="0" err="1">
                <a:latin typeface="Abadi" panose="020B0604020202020204" pitchFamily="34" charset="0"/>
              </a:rPr>
              <a:t>protection</a:t>
            </a:r>
            <a:r>
              <a:rPr lang="de-DE" b="1" dirty="0">
                <a:latin typeface="Abadi" panose="020B0604020202020204" pitchFamily="34" charset="0"/>
              </a:rPr>
              <a:t> in war – </a:t>
            </a:r>
            <a:r>
              <a:rPr lang="de-DE" b="1" dirty="0" err="1">
                <a:latin typeface="Abadi" panose="020B0604020202020204" pitchFamily="34" charset="0"/>
              </a:rPr>
              <a:t>banning</a:t>
            </a:r>
            <a:r>
              <a:rPr lang="de-DE" b="1">
                <a:latin typeface="Abadi" panose="020B0604020202020204" pitchFamily="34" charset="0"/>
              </a:rPr>
              <a:t> </a:t>
            </a:r>
            <a:r>
              <a:rPr lang="de-DE" b="1" dirty="0" err="1">
                <a:latin typeface="Abadi" panose="020B0604020202020204" pitchFamily="34" charset="0"/>
              </a:rPr>
              <a:t>uranium</a:t>
            </a:r>
            <a:r>
              <a:rPr lang="de-DE" b="1" dirty="0">
                <a:latin typeface="Abadi" panose="020B0604020202020204" pitchFamily="34" charset="0"/>
              </a:rPr>
              <a:t> </a:t>
            </a:r>
            <a:r>
              <a:rPr lang="de-DE" b="1" dirty="0" err="1">
                <a:latin typeface="Abadi" panose="020B0604020202020204" pitchFamily="34" charset="0"/>
              </a:rPr>
              <a:t>weapons</a:t>
            </a:r>
            <a:endParaRPr lang="de-DE" b="1" dirty="0">
              <a:latin typeface="Abadi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16BA0DA-1C13-425E-A053-95A0A162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53353"/>
            <a:ext cx="10778327" cy="4472724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atin typeface="Abadi" panose="020B0604020104020204" pitchFamily="34" charset="0"/>
              </a:rPr>
              <a:t>Prof. Dr. Manfred Mohr</a:t>
            </a:r>
          </a:p>
          <a:p>
            <a:pPr algn="l"/>
            <a:r>
              <a:rPr lang="de-DE" dirty="0">
                <a:latin typeface="Abadi" panose="020B0604020104020204" pitchFamily="34" charset="0"/>
              </a:rPr>
              <a:t>ICBUW Co </a:t>
            </a:r>
            <a:r>
              <a:rPr lang="de-DE" dirty="0" err="1">
                <a:latin typeface="Abadi" panose="020B0604020104020204" pitchFamily="34" charset="0"/>
              </a:rPr>
              <a:t>Chair</a:t>
            </a:r>
            <a:endParaRPr lang="de-DE" dirty="0">
              <a:latin typeface="Abadi" panose="020B0604020104020204" pitchFamily="34" charset="0"/>
            </a:endParaRPr>
          </a:p>
          <a:p>
            <a:pPr algn="l"/>
            <a:endParaRPr lang="de-DE" dirty="0">
              <a:latin typeface="Abadi" panose="020B0604020104020204" pitchFamily="34" charset="0"/>
            </a:endParaRPr>
          </a:p>
          <a:p>
            <a:pPr algn="l"/>
            <a:endParaRPr lang="de-DE" dirty="0">
              <a:latin typeface="Abadi" panose="020B0604020104020204" pitchFamily="34" charset="0"/>
            </a:endParaRPr>
          </a:p>
          <a:p>
            <a:pPr algn="l"/>
            <a:endParaRPr lang="de-DE" dirty="0">
              <a:latin typeface="Abadi" panose="020B0604020104020204" pitchFamily="34" charset="0"/>
            </a:endParaRPr>
          </a:p>
          <a:p>
            <a:pPr algn="l"/>
            <a:r>
              <a:rPr lang="de-DE" dirty="0">
                <a:latin typeface="Abadi" panose="020B0604020104020204" pitchFamily="34" charset="0"/>
              </a:rPr>
              <a:t/>
            </a:r>
            <a:br>
              <a:rPr lang="de-DE" dirty="0">
                <a:latin typeface="Abadi" panose="020B0604020104020204" pitchFamily="34" charset="0"/>
              </a:rPr>
            </a:br>
            <a:endParaRPr lang="de-DE" dirty="0">
              <a:latin typeface="Abadi" panose="020B0604020104020204" pitchFamily="34" charset="0"/>
            </a:endParaRPr>
          </a:p>
          <a:p>
            <a:pPr algn="r"/>
            <a:r>
              <a:rPr lang="de-DE" dirty="0">
                <a:latin typeface="Abadi" panose="020B0604020104020204" pitchFamily="34" charset="0"/>
              </a:rPr>
              <a:t>Third International Symposium „The </a:t>
            </a:r>
            <a:r>
              <a:rPr lang="de-DE" dirty="0" err="1">
                <a:latin typeface="Abadi" panose="020B0604020104020204" pitchFamily="34" charset="0"/>
              </a:rPr>
              <a:t>right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to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truth</a:t>
            </a:r>
            <a:r>
              <a:rPr lang="de-DE" dirty="0">
                <a:latin typeface="Abadi" panose="020B0604020104020204" pitchFamily="34" charset="0"/>
              </a:rPr>
              <a:t>, </a:t>
            </a:r>
            <a:r>
              <a:rPr lang="de-DE" dirty="0" err="1">
                <a:latin typeface="Abadi" panose="020B0604020104020204" pitchFamily="34" charset="0"/>
              </a:rPr>
              <a:t>justice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and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salvation</a:t>
            </a:r>
            <a:r>
              <a:rPr lang="de-DE" dirty="0">
                <a:latin typeface="Abadi" panose="020B0604020104020204" pitchFamily="34" charset="0"/>
              </a:rPr>
              <a:t>“, </a:t>
            </a:r>
            <a:r>
              <a:rPr lang="de-DE" dirty="0" err="1">
                <a:latin typeface="Abadi" panose="020B0604020104020204" pitchFamily="34" charset="0"/>
              </a:rPr>
              <a:t>Nis</a:t>
            </a:r>
            <a:r>
              <a:rPr lang="de-DE" dirty="0">
                <a:latin typeface="Abadi" panose="020B0604020104020204" pitchFamily="34" charset="0"/>
              </a:rPr>
              <a:t>, 22.-23.9.2023</a:t>
            </a:r>
          </a:p>
          <a:p>
            <a:pPr algn="l"/>
            <a:endParaRPr lang="de-DE" dirty="0">
              <a:latin typeface="Abadi" panose="020B0604020104020204" pitchFamily="34" charset="0"/>
            </a:endParaRPr>
          </a:p>
        </p:txBody>
      </p:sp>
      <p:pic>
        <p:nvPicPr>
          <p:cNvPr id="7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787C243-D3ED-2D9A-108B-6DA3F4E8F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9" y="4789715"/>
            <a:ext cx="1284051" cy="12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1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B61194-F4EF-423B-8EF8-89C15A10F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7" y="331940"/>
            <a:ext cx="10636661" cy="676405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>
                <a:latin typeface="Abadi" panose="020B0604020202020204" pitchFamily="34" charset="0"/>
              </a:rPr>
              <a:t>1. Environmental Dimension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16BA0DA-1C13-425E-A053-95A0A162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560" y="1342950"/>
            <a:ext cx="6257883" cy="320311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Abadi" panose="020B0604020104020204" pitchFamily="34" charset="0"/>
              </a:rPr>
              <a:t>Rightly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chosen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as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subject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for</a:t>
            </a:r>
            <a:r>
              <a:rPr lang="de-DE" dirty="0">
                <a:latin typeface="Abadi" panose="020B0604020104020204" pitchFamily="34" charset="0"/>
              </a:rPr>
              <a:t> (3rd) Symposium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(But) </a:t>
            </a:r>
            <a:r>
              <a:rPr lang="de-DE" dirty="0" err="1">
                <a:latin typeface="Abadi" panose="020B0604020104020204" pitchFamily="34" charset="0"/>
              </a:rPr>
              <a:t>clarify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exact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meaning</a:t>
            </a:r>
            <a:r>
              <a:rPr lang="de-DE" dirty="0">
                <a:latin typeface="Abadi" panose="020B0604020104020204" pitchFamily="34" charset="0"/>
              </a:rPr>
              <a:t>/</a:t>
            </a:r>
            <a:r>
              <a:rPr lang="de-DE" dirty="0" err="1">
                <a:latin typeface="Abadi" panose="020B0604020104020204" pitchFamily="34" charset="0"/>
              </a:rPr>
              <a:t>too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broad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At </a:t>
            </a:r>
            <a:r>
              <a:rPr lang="de-DE" dirty="0" err="1">
                <a:latin typeface="Abadi" panose="020B0604020104020204" pitchFamily="34" charset="0"/>
              </a:rPr>
              <a:t>any</a:t>
            </a:r>
            <a:r>
              <a:rPr lang="de-DE" dirty="0">
                <a:latin typeface="Abadi" panose="020B0604020104020204" pitchFamily="34" charset="0"/>
              </a:rPr>
              <a:t> rate: </a:t>
            </a:r>
            <a:r>
              <a:rPr lang="de-DE" dirty="0" err="1">
                <a:latin typeface="Abadi" panose="020B0604020104020204" pitchFamily="34" charset="0"/>
              </a:rPr>
              <a:t>more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attention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to</a:t>
            </a:r>
            <a:r>
              <a:rPr lang="de-DE" dirty="0">
                <a:latin typeface="Abadi" panose="020B0604020104020204" pitchFamily="34" charset="0"/>
              </a:rPr>
              <a:t> environmental </a:t>
            </a:r>
            <a:r>
              <a:rPr lang="de-DE" dirty="0" err="1">
                <a:latin typeface="Abadi" panose="020B0604020104020204" pitchFamily="34" charset="0"/>
              </a:rPr>
              <a:t>law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as war target in Ukraine – catastrophic scenarios – NGO activities</a:t>
            </a:r>
            <a:endParaRPr lang="x-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x-none" dirty="0"/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4778BF0-2036-4985-A02A-607F13567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9" y="4779523"/>
            <a:ext cx="1294244" cy="1294244"/>
          </a:xfrm>
          <a:prstGeom prst="rect">
            <a:avLst/>
          </a:prstGeom>
        </p:spPr>
      </p:pic>
      <p:pic>
        <p:nvPicPr>
          <p:cNvPr id="1028" name="Picture 4" descr="Environmental impact of war - Wikipedia">
            <a:extLst>
              <a:ext uri="{FF2B5EF4-FFF2-40B4-BE49-F238E27FC236}">
                <a16:creationId xmlns:a16="http://schemas.microsoft.com/office/drawing/2014/main" xmlns="" id="{A3798EF6-714E-CE4D-6AA1-4F748B1C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43" y="1196681"/>
            <a:ext cx="2461622" cy="16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Toxic Legacy: Remediating Pollution in Iraq">
            <a:extLst>
              <a:ext uri="{FF2B5EF4-FFF2-40B4-BE49-F238E27FC236}">
                <a16:creationId xmlns:a16="http://schemas.microsoft.com/office/drawing/2014/main" xmlns="" id="{4F9BBEF6-0B3B-800A-B381-91D732B1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47" y="4644233"/>
            <a:ext cx="2660942" cy="17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aporizhzhia nuclear plant: History, control and key developments since the  start of the war | CNN">
            <a:extLst>
              <a:ext uri="{FF2B5EF4-FFF2-40B4-BE49-F238E27FC236}">
                <a16:creationId xmlns:a16="http://schemas.microsoft.com/office/drawing/2014/main" xmlns="" id="{A9A56BCB-01EA-9F3C-7C14-86F9594F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49997"/>
            <a:ext cx="2232356" cy="15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Environmental Destruction Wrought by War">
            <a:extLst>
              <a:ext uri="{FF2B5EF4-FFF2-40B4-BE49-F238E27FC236}">
                <a16:creationId xmlns:a16="http://schemas.microsoft.com/office/drawing/2014/main" xmlns="" id="{A50E3341-03BD-F66A-79F6-5F58951F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47" y="2519330"/>
            <a:ext cx="2718945" cy="16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5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B61194-F4EF-423B-8EF8-89C15A10F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7" y="331940"/>
            <a:ext cx="10636661" cy="1011010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>
                <a:latin typeface="Abadi" panose="020B0604020202020204" pitchFamily="34" charset="0"/>
              </a:rPr>
              <a:t>2. </a:t>
            </a:r>
            <a:r>
              <a:rPr lang="de-DE" sz="4000" b="1" dirty="0" err="1">
                <a:latin typeface="Abadi" panose="020B0604020202020204" pitchFamily="34" charset="0"/>
              </a:rPr>
              <a:t>Draft</a:t>
            </a:r>
            <a:r>
              <a:rPr lang="de-DE" sz="4000" b="1" dirty="0">
                <a:latin typeface="Abadi" panose="020B0604020202020204" pitchFamily="34" charset="0"/>
              </a:rPr>
              <a:t> </a:t>
            </a:r>
            <a:r>
              <a:rPr lang="de-DE" sz="4000" b="1" dirty="0" err="1">
                <a:latin typeface="Abadi" panose="020B0604020202020204" pitchFamily="34" charset="0"/>
              </a:rPr>
              <a:t>Principles</a:t>
            </a:r>
            <a:r>
              <a:rPr lang="de-DE" sz="4000" b="1" dirty="0">
                <a:latin typeface="Abadi" panose="020B0604020202020204" pitchFamily="34" charset="0"/>
              </a:rPr>
              <a:t> on </a:t>
            </a:r>
            <a:r>
              <a:rPr lang="de-DE" sz="4000" b="1" dirty="0" err="1">
                <a:latin typeface="Abadi" panose="020B0604020202020204" pitchFamily="34" charset="0"/>
              </a:rPr>
              <a:t>protection</a:t>
            </a:r>
            <a:r>
              <a:rPr lang="de-DE" sz="4000" b="1" dirty="0">
                <a:latin typeface="Abadi" panose="020B0604020202020204" pitchFamily="34" charset="0"/>
              </a:rPr>
              <a:t> </a:t>
            </a:r>
            <a:r>
              <a:rPr lang="de-DE" sz="4000" b="1" dirty="0" err="1">
                <a:latin typeface="Abadi" panose="020B0604020202020204" pitchFamily="34" charset="0"/>
              </a:rPr>
              <a:t>of</a:t>
            </a:r>
            <a:r>
              <a:rPr lang="de-DE" sz="4000" b="1" dirty="0">
                <a:latin typeface="Abadi" panose="020B0604020202020204" pitchFamily="34" charset="0"/>
              </a:rPr>
              <a:t> </a:t>
            </a:r>
            <a:r>
              <a:rPr lang="de-DE" sz="4000" b="1" dirty="0" err="1">
                <a:latin typeface="Abadi" panose="020B0604020202020204" pitchFamily="34" charset="0"/>
              </a:rPr>
              <a:t>the</a:t>
            </a:r>
            <a:r>
              <a:rPr lang="de-DE" sz="4000" b="1" dirty="0">
                <a:latin typeface="Abadi" panose="020B0604020202020204" pitchFamily="34" charset="0"/>
              </a:rPr>
              <a:t> </a:t>
            </a:r>
            <a:r>
              <a:rPr lang="de-DE" sz="4000" b="1" dirty="0" err="1">
                <a:latin typeface="Abadi" panose="020B0604020202020204" pitchFamily="34" charset="0"/>
              </a:rPr>
              <a:t>environment</a:t>
            </a:r>
            <a:r>
              <a:rPr lang="de-DE" sz="4000" b="1" dirty="0">
                <a:latin typeface="Abadi" panose="020B0604020202020204" pitchFamily="34" charset="0"/>
              </a:rPr>
              <a:t> in </a:t>
            </a:r>
            <a:r>
              <a:rPr lang="de-DE" sz="4000" b="1" dirty="0" err="1">
                <a:latin typeface="Abadi" panose="020B0604020202020204" pitchFamily="34" charset="0"/>
              </a:rPr>
              <a:t>relation</a:t>
            </a:r>
            <a:r>
              <a:rPr lang="de-DE" sz="4000" b="1" dirty="0">
                <a:latin typeface="Abadi" panose="020B0604020202020204" pitchFamily="34" charset="0"/>
              </a:rPr>
              <a:t> </a:t>
            </a:r>
            <a:r>
              <a:rPr lang="de-DE" sz="4000" b="1" dirty="0" err="1">
                <a:latin typeface="Abadi" panose="020B0604020202020204" pitchFamily="34" charset="0"/>
              </a:rPr>
              <a:t>to</a:t>
            </a:r>
            <a:r>
              <a:rPr lang="de-DE" sz="4000" b="1" dirty="0">
                <a:latin typeface="Abadi" panose="020B0604020202020204" pitchFamily="34" charset="0"/>
              </a:rPr>
              <a:t> </a:t>
            </a:r>
            <a:r>
              <a:rPr lang="de-DE" sz="4000" b="1" dirty="0" err="1">
                <a:latin typeface="Abadi" panose="020B0604020202020204" pitchFamily="34" charset="0"/>
              </a:rPr>
              <a:t>armed</a:t>
            </a:r>
            <a:r>
              <a:rPr lang="de-DE" sz="4000" b="1" dirty="0">
                <a:latin typeface="Abadi" panose="020B0604020202020204" pitchFamily="34" charset="0"/>
              </a:rPr>
              <a:t> </a:t>
            </a:r>
            <a:r>
              <a:rPr lang="de-DE" sz="4000" b="1" dirty="0" err="1">
                <a:latin typeface="Abadi" panose="020B0604020202020204" pitchFamily="34" charset="0"/>
              </a:rPr>
              <a:t>conflict</a:t>
            </a:r>
            <a:r>
              <a:rPr lang="de-DE" sz="4000" b="1" dirty="0">
                <a:latin typeface="Abadi" panose="020B0604020202020204" pitchFamily="34" charset="0"/>
              </a:rPr>
              <a:t> (PERAC)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16BA0DA-1C13-425E-A053-95A0A162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560" y="1627762"/>
            <a:ext cx="6257883" cy="418791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Abadi" panose="020B0604020104020204" pitchFamily="34" charset="0"/>
              </a:rPr>
              <a:t>Adopted</a:t>
            </a:r>
            <a:r>
              <a:rPr lang="de-DE" dirty="0">
                <a:latin typeface="Abadi" panose="020B0604020104020204" pitchFamily="34" charset="0"/>
              </a:rPr>
              <a:t> 2022 – </a:t>
            </a:r>
            <a:r>
              <a:rPr lang="de-DE" dirty="0" err="1">
                <a:latin typeface="Abadi" panose="020B0604020104020204" pitchFamily="34" charset="0"/>
              </a:rPr>
              <a:t>relevance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ILC “</a:t>
            </a:r>
            <a:r>
              <a:rPr lang="de-DE" dirty="0" err="1">
                <a:latin typeface="Abadi" panose="020B0604020104020204" pitchFamily="34" charset="0"/>
              </a:rPr>
              <a:t>Drafts</a:t>
            </a:r>
            <a:r>
              <a:rPr lang="de-DE" dirty="0">
                <a:latin typeface="Abadi" panose="020B0604020104020204" pitchFamily="34" charset="0"/>
              </a:rPr>
              <a:t>” – </a:t>
            </a:r>
            <a:r>
              <a:rPr lang="de-DE" dirty="0" err="1">
                <a:latin typeface="Abadi" panose="020B0604020104020204" pitchFamily="34" charset="0"/>
              </a:rPr>
              <a:t>discussion</a:t>
            </a:r>
            <a:r>
              <a:rPr lang="de-DE" dirty="0">
                <a:latin typeface="Abadi" panose="020B0604020104020204" pitchFamily="34" charset="0"/>
              </a:rPr>
              <a:t> in 6th </a:t>
            </a:r>
            <a:r>
              <a:rPr lang="de-DE" dirty="0" err="1">
                <a:latin typeface="Abadi" panose="020B0604020104020204" pitchFamily="34" charset="0"/>
              </a:rPr>
              <a:t>committee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UNGA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Abadi" panose="020B0604020104020204" pitchFamily="34" charset="0"/>
              </a:rPr>
              <a:t>Applicability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structure</a:t>
            </a:r>
            <a:r>
              <a:rPr lang="de-DE" dirty="0">
                <a:latin typeface="Abadi" panose="020B0604020104020204" pitchFamily="34" charset="0"/>
              </a:rPr>
              <a:t>: </a:t>
            </a:r>
            <a:r>
              <a:rPr lang="de-DE" dirty="0" err="1">
                <a:latin typeface="Abadi" panose="020B0604020104020204" pitchFamily="34" charset="0"/>
              </a:rPr>
              <a:t>general</a:t>
            </a:r>
            <a:r>
              <a:rPr lang="de-DE" dirty="0">
                <a:latin typeface="Abadi" panose="020B0604020104020204" pitchFamily="34" charset="0"/>
              </a:rPr>
              <a:t>/</a:t>
            </a:r>
            <a:r>
              <a:rPr lang="de-DE" dirty="0" err="1">
                <a:latin typeface="Abadi" panose="020B0604020104020204" pitchFamily="34" charset="0"/>
              </a:rPr>
              <a:t>during</a:t>
            </a:r>
            <a:r>
              <a:rPr lang="de-DE" dirty="0">
                <a:latin typeface="Abadi" panose="020B0604020104020204" pitchFamily="34" charset="0"/>
              </a:rPr>
              <a:t> and after </a:t>
            </a:r>
            <a:r>
              <a:rPr lang="de-DE" dirty="0" err="1">
                <a:latin typeface="Abadi" panose="020B0604020104020204" pitchFamily="34" charset="0"/>
              </a:rPr>
              <a:t>armed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conflict</a:t>
            </a:r>
            <a:r>
              <a:rPr lang="de-DE" dirty="0">
                <a:latin typeface="Abadi" panose="020B0604020104020204" pitchFamily="34" charset="0"/>
              </a:rPr>
              <a:t>/in </a:t>
            </a:r>
            <a:r>
              <a:rPr lang="de-DE" dirty="0" err="1">
                <a:latin typeface="Abadi" panose="020B0604020104020204" pitchFamily="34" charset="0"/>
              </a:rPr>
              <a:t>situations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occupation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Pr. 9 State </a:t>
            </a:r>
            <a:r>
              <a:rPr lang="de-DE" dirty="0" err="1">
                <a:latin typeface="Abadi" panose="020B0604020104020204" pitchFamily="34" charset="0"/>
              </a:rPr>
              <a:t>responsibility</a:t>
            </a:r>
            <a:r>
              <a:rPr lang="de-DE" dirty="0">
                <a:latin typeface="Abadi" panose="020B0604020104020204" pitchFamily="34" charset="0"/>
              </a:rPr>
              <a:t>: </a:t>
            </a:r>
            <a:r>
              <a:rPr lang="de-DE" dirty="0" err="1">
                <a:latin typeface="Abadi" panose="020B0604020104020204" pitchFamily="34" charset="0"/>
              </a:rPr>
              <a:t>full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reparation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for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damage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to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the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environment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Pr. 26 </a:t>
            </a:r>
            <a:r>
              <a:rPr lang="de-DE" dirty="0" err="1">
                <a:latin typeface="Abadi" panose="020B0604020104020204" pitchFamily="34" charset="0"/>
              </a:rPr>
              <a:t>Remnants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war: </a:t>
            </a:r>
            <a:r>
              <a:rPr lang="de-DE" dirty="0" err="1">
                <a:latin typeface="Abadi" panose="020B0604020104020204" pitchFamily="34" charset="0"/>
              </a:rPr>
              <a:t>remove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or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render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harmless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other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hazardous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remnants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war [“TRW”]</a:t>
            </a:r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x-none" dirty="0"/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4778BF0-2036-4985-A02A-607F13567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9" y="4779523"/>
            <a:ext cx="1294244" cy="1294244"/>
          </a:xfrm>
          <a:prstGeom prst="rect">
            <a:avLst/>
          </a:prstGeom>
        </p:spPr>
      </p:pic>
      <p:pic>
        <p:nvPicPr>
          <p:cNvPr id="2050" name="Picture 2" descr="International Law Commission">
            <a:extLst>
              <a:ext uri="{FF2B5EF4-FFF2-40B4-BE49-F238E27FC236}">
                <a16:creationId xmlns:a16="http://schemas.microsoft.com/office/drawing/2014/main" xmlns="" id="{BD9C9705-D86B-3410-599E-724FA445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07" y="1645751"/>
            <a:ext cx="3589777" cy="5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екст, снимок экрана, визитная карточк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C17EA80-E0D1-EA7C-0C5A-EB90D14D03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58" y="2187952"/>
            <a:ext cx="3592426" cy="18544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313EE51-53BE-5D08-6033-AC7C827A7D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58" y="4042357"/>
            <a:ext cx="3592426" cy="23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B61194-F4EF-423B-8EF8-89C15A10F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7" y="331940"/>
            <a:ext cx="10636661" cy="585436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>
                <a:latin typeface="Abadi" panose="020B0604020202020204" pitchFamily="34" charset="0"/>
              </a:rPr>
              <a:t>3. Uranium (DU) </a:t>
            </a:r>
            <a:r>
              <a:rPr lang="de-DE" sz="4000" b="1" dirty="0" err="1">
                <a:latin typeface="Abadi" panose="020B0604020202020204" pitchFamily="34" charset="0"/>
              </a:rPr>
              <a:t>Weapons</a:t>
            </a:r>
            <a:endParaRPr lang="de-DE" sz="4000" b="1" dirty="0">
              <a:latin typeface="Abadi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16BA0DA-1C13-425E-A053-95A0A162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560" y="1134894"/>
            <a:ext cx="6257883" cy="46807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UNEP (2022): environmental </a:t>
            </a:r>
            <a:r>
              <a:rPr lang="de-DE" dirty="0" err="1">
                <a:latin typeface="Abadi" panose="020B0604020104020204" pitchFamily="34" charset="0"/>
              </a:rPr>
              <a:t>impact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the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conflict</a:t>
            </a:r>
            <a:r>
              <a:rPr lang="de-DE" dirty="0">
                <a:latin typeface="Abadi" panose="020B0604020104020204" pitchFamily="34" charset="0"/>
              </a:rPr>
              <a:t> in Ukraine </a:t>
            </a:r>
            <a:r>
              <a:rPr lang="de-DE" dirty="0" err="1">
                <a:latin typeface="Abadi" panose="020B0604020104020204" pitchFamily="34" charset="0"/>
              </a:rPr>
              <a:t>through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depleted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uranium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UK/US DU </a:t>
            </a:r>
            <a:r>
              <a:rPr lang="de-DE" dirty="0" err="1">
                <a:latin typeface="Abadi" panose="020B0604020104020204" pitchFamily="34" charset="0"/>
              </a:rPr>
              <a:t>deliveries</a:t>
            </a:r>
            <a:r>
              <a:rPr lang="de-DE" dirty="0">
                <a:latin typeface="Abadi" panose="020B0604020104020204" pitchFamily="34" charset="0"/>
              </a:rPr>
              <a:t> and </a:t>
            </a:r>
            <a:r>
              <a:rPr lang="de-DE" dirty="0" err="1">
                <a:latin typeface="Abadi" panose="020B0604020104020204" pitchFamily="34" charset="0"/>
              </a:rPr>
              <a:t>Russian</a:t>
            </a:r>
            <a:r>
              <a:rPr lang="de-DE" dirty="0">
                <a:latin typeface="Abadi" panose="020B0604020104020204" pitchFamily="34" charset="0"/>
              </a:rPr>
              <a:t> “</a:t>
            </a:r>
            <a:r>
              <a:rPr lang="de-DE" dirty="0" err="1">
                <a:latin typeface="Abadi" panose="020B0604020104020204" pitchFamily="34" charset="0"/>
              </a:rPr>
              <a:t>reactions</a:t>
            </a:r>
            <a:r>
              <a:rPr lang="de-DE" dirty="0">
                <a:latin typeface="Abadi" panose="020B0604020104020204" pitchFamily="34" charset="0"/>
              </a:rPr>
              <a:t>”: </a:t>
            </a:r>
            <a:r>
              <a:rPr lang="de-DE" dirty="0" err="1">
                <a:latin typeface="Abadi" panose="020B0604020104020204" pitchFamily="34" charset="0"/>
              </a:rPr>
              <a:t>topic</a:t>
            </a:r>
            <a:r>
              <a:rPr lang="de-DE" dirty="0">
                <a:latin typeface="Abadi" panose="020B0604020104020204" pitchFamily="34" charset="0"/>
              </a:rPr>
              <a:t> high on </a:t>
            </a:r>
            <a:r>
              <a:rPr lang="de-DE" dirty="0" err="1">
                <a:latin typeface="Abadi" panose="020B0604020104020204" pitchFamily="34" charset="0"/>
              </a:rPr>
              <a:t>the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agenda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IHL </a:t>
            </a:r>
            <a:r>
              <a:rPr lang="de-DE" dirty="0" err="1">
                <a:latin typeface="Abadi" panose="020B0604020104020204" pitchFamily="34" charset="0"/>
              </a:rPr>
              <a:t>limits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to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self-defense</a:t>
            </a:r>
            <a:r>
              <a:rPr lang="de-DE" dirty="0">
                <a:latin typeface="Abadi" panose="020B0604020104020204" pitchFamily="34" charset="0"/>
              </a:rPr>
              <a:t> (NW Advisory Opinion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the</a:t>
            </a:r>
            <a:r>
              <a:rPr lang="de-DE" dirty="0">
                <a:latin typeface="Abadi" panose="020B0604020104020204" pitchFamily="34" charset="0"/>
              </a:rPr>
              <a:t> ICJ) – </a:t>
            </a:r>
            <a:r>
              <a:rPr lang="de-DE" dirty="0" err="1">
                <a:latin typeface="Abadi" panose="020B0604020104020204" pitchFamily="34" charset="0"/>
              </a:rPr>
              <a:t>no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basis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for</a:t>
            </a:r>
            <a:r>
              <a:rPr lang="de-DE" dirty="0">
                <a:latin typeface="Abadi" panose="020B0604020104020204" pitchFamily="34" charset="0"/>
              </a:rPr>
              <a:t> “DU </a:t>
            </a:r>
            <a:r>
              <a:rPr lang="de-DE" dirty="0" err="1">
                <a:latin typeface="Abadi" panose="020B0604020104020204" pitchFamily="34" charset="0"/>
              </a:rPr>
              <a:t>renaissance</a:t>
            </a:r>
            <a:r>
              <a:rPr lang="de-DE" dirty="0">
                <a:latin typeface="Abadi" panose="020B0604020104020204" pitchFamily="34" charset="0"/>
              </a:rPr>
              <a:t>” (</a:t>
            </a:r>
            <a:r>
              <a:rPr lang="de-DE" dirty="0" err="1">
                <a:latin typeface="Abadi" panose="020B0604020104020204" pitchFamily="34" charset="0"/>
              </a:rPr>
              <a:t>both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sides</a:t>
            </a:r>
            <a:r>
              <a:rPr lang="de-DE" dirty="0">
                <a:latin typeface="Abadi" panose="020B0604020104020204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DU </a:t>
            </a:r>
            <a:r>
              <a:rPr lang="de-DE" dirty="0" err="1">
                <a:latin typeface="Abadi" panose="020B0604020104020204" pitchFamily="34" charset="0"/>
              </a:rPr>
              <a:t>transfers</a:t>
            </a:r>
            <a:r>
              <a:rPr lang="de-DE" dirty="0">
                <a:latin typeface="Abadi" panose="020B0604020104020204" pitchFamily="34" charset="0"/>
              </a:rPr>
              <a:t>/</a:t>
            </a:r>
            <a:r>
              <a:rPr lang="de-DE" dirty="0" err="1">
                <a:latin typeface="Abadi" panose="020B0604020104020204" pitchFamily="34" charset="0"/>
              </a:rPr>
              <a:t>encouragements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against</a:t>
            </a:r>
            <a:r>
              <a:rPr lang="de-DE" dirty="0">
                <a:latin typeface="Abadi" panose="020B0604020104020204" pitchFamily="34" charset="0"/>
              </a:rPr>
              <a:t> Common Art. 1 Geneva Conventions: “</a:t>
            </a:r>
            <a:r>
              <a:rPr lang="de-DE" dirty="0" err="1">
                <a:latin typeface="Abadi" panose="020B0604020104020204" pitchFamily="34" charset="0"/>
              </a:rPr>
              <a:t>respect</a:t>
            </a:r>
            <a:r>
              <a:rPr lang="de-DE" dirty="0">
                <a:latin typeface="Abadi" panose="020B0604020104020204" pitchFamily="34" charset="0"/>
              </a:rPr>
              <a:t> and </a:t>
            </a:r>
            <a:r>
              <a:rPr lang="de-DE" dirty="0" err="1">
                <a:latin typeface="Abadi" panose="020B0604020104020204" pitchFamily="34" charset="0"/>
              </a:rPr>
              <a:t>ensure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respect</a:t>
            </a:r>
            <a:r>
              <a:rPr lang="de-DE" dirty="0">
                <a:latin typeface="Abadi" panose="020B0604020104020204" pitchFamily="34" charset="0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x-none" dirty="0"/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4778BF0-2036-4985-A02A-607F13567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9" y="4779523"/>
            <a:ext cx="1294244" cy="129424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B105412-F369-8CC2-E3D9-AB558BB799F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36366" y="917376"/>
            <a:ext cx="2301150" cy="163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US to send depleted-uranium munitions to Ukraine – EURACTIV.com">
            <a:extLst>
              <a:ext uri="{FF2B5EF4-FFF2-40B4-BE49-F238E27FC236}">
                <a16:creationId xmlns:a16="http://schemas.microsoft.com/office/drawing/2014/main" xmlns="" id="{BBCE1518-5C18-D70A-CDBF-970B0D826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03" y="2708490"/>
            <a:ext cx="2610875" cy="174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look at the uranium-based ammo the UK will send to Ukraine | AP News">
            <a:extLst>
              <a:ext uri="{FF2B5EF4-FFF2-40B4-BE49-F238E27FC236}">
                <a16:creationId xmlns:a16="http://schemas.microsoft.com/office/drawing/2014/main" xmlns="" id="{A1650404-7FA6-B471-430C-C43EC329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66" y="4676427"/>
            <a:ext cx="2610072" cy="17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B61194-F4EF-423B-8EF8-89C15A10F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7" y="331940"/>
            <a:ext cx="10636661" cy="1023536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>
                <a:latin typeface="Abadi" panose="020B0604020202020204" pitchFamily="34" charset="0"/>
              </a:rPr>
              <a:t>4. </a:t>
            </a:r>
            <a:r>
              <a:rPr lang="de-DE" sz="4000" b="1" dirty="0" err="1">
                <a:latin typeface="Abadi" panose="020B0604020202020204" pitchFamily="34" charset="0"/>
              </a:rPr>
              <a:t>Victim</a:t>
            </a:r>
            <a:r>
              <a:rPr lang="de-DE" sz="4000" b="1" dirty="0">
                <a:latin typeface="Abadi" panose="020B0604020202020204" pitchFamily="34" charset="0"/>
              </a:rPr>
              <a:t> Assistance and Environmental </a:t>
            </a:r>
            <a:r>
              <a:rPr lang="de-DE" sz="4000" b="1" dirty="0" err="1">
                <a:latin typeface="Abadi" panose="020B0604020202020204" pitchFamily="34" charset="0"/>
              </a:rPr>
              <a:t>Remediation</a:t>
            </a:r>
            <a:endParaRPr lang="de-DE" sz="4000" b="1" dirty="0">
              <a:latin typeface="Abadi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16BA0DA-1C13-425E-A053-95A0A162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08" y="1705582"/>
            <a:ext cx="5420415" cy="412261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Parallel </a:t>
            </a:r>
            <a:r>
              <a:rPr lang="de-DE" dirty="0" err="1">
                <a:latin typeface="Abadi" panose="020B0604020104020204" pitchFamily="34" charset="0"/>
              </a:rPr>
              <a:t>to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nuclear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weapons</a:t>
            </a:r>
            <a:r>
              <a:rPr lang="de-DE" dirty="0">
                <a:latin typeface="Abadi" panose="020B0604020104020204" pitchFamily="34" charset="0"/>
              </a:rPr>
              <a:t> (TPNW) – 2nd Meeting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States </a:t>
            </a:r>
            <a:r>
              <a:rPr lang="de-DE" dirty="0" err="1">
                <a:latin typeface="Abadi" panose="020B0604020104020204" pitchFamily="34" charset="0"/>
              </a:rPr>
              <a:t>Parties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Abadi" panose="020B0604020104020204" pitchFamily="34" charset="0"/>
              </a:rPr>
              <a:t>Firmly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rooted</a:t>
            </a:r>
            <a:r>
              <a:rPr lang="de-DE" dirty="0">
                <a:latin typeface="Abadi" panose="020B0604020104020204" pitchFamily="34" charset="0"/>
              </a:rPr>
              <a:t> in Human Rights Law – </a:t>
            </a:r>
            <a:r>
              <a:rPr lang="de-DE" dirty="0" err="1">
                <a:latin typeface="Abadi" panose="020B0604020104020204" pitchFamily="34" charset="0"/>
              </a:rPr>
              <a:t>relevance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procedures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Abadi" panose="020B0604020104020204" pitchFamily="34" charset="0"/>
              </a:rPr>
              <a:t>Shared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responsibility</a:t>
            </a:r>
            <a:r>
              <a:rPr lang="de-DE" dirty="0">
                <a:latin typeface="Abadi" panose="020B0604020104020204" pitchFamily="34" charset="0"/>
              </a:rPr>
              <a:t>: territorial/</a:t>
            </a:r>
            <a:r>
              <a:rPr lang="de-DE" dirty="0" err="1">
                <a:latin typeface="Abadi" panose="020B0604020104020204" pitchFamily="34" charset="0"/>
              </a:rPr>
              <a:t>assisting</a:t>
            </a:r>
            <a:r>
              <a:rPr lang="de-DE" dirty="0">
                <a:latin typeface="Abadi" panose="020B0604020104020204" pitchFamily="34" charset="0"/>
              </a:rPr>
              <a:t>/</a:t>
            </a:r>
            <a:r>
              <a:rPr lang="de-DE" dirty="0" err="1">
                <a:latin typeface="Abadi" panose="020B0604020104020204" pitchFamily="34" charset="0"/>
              </a:rPr>
              <a:t>user</a:t>
            </a:r>
            <a:r>
              <a:rPr lang="de-DE" dirty="0">
                <a:latin typeface="Abadi" panose="020B0604020104020204" pitchFamily="34" charset="0"/>
              </a:rPr>
              <a:t> State vs. “</a:t>
            </a:r>
            <a:r>
              <a:rPr lang="de-DE" dirty="0" err="1">
                <a:latin typeface="Abadi" panose="020B0604020104020204" pitchFamily="34" charset="0"/>
              </a:rPr>
              <a:t>no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obligation</a:t>
            </a:r>
            <a:r>
              <a:rPr lang="de-DE" dirty="0">
                <a:latin typeface="Abadi" panose="020B0604020104020204" pitchFamily="34" charset="0"/>
              </a:rPr>
              <a:t> on </a:t>
            </a:r>
            <a:r>
              <a:rPr lang="de-DE" dirty="0" err="1">
                <a:latin typeface="Abadi" panose="020B0604020104020204" pitchFamily="34" charset="0"/>
              </a:rPr>
              <a:t>the</a:t>
            </a:r>
            <a:r>
              <a:rPr lang="de-DE" dirty="0">
                <a:latin typeface="Abadi" panose="020B0604020104020204" pitchFamily="34" charset="0"/>
              </a:rPr>
              <a:t> UK </a:t>
            </a:r>
            <a:r>
              <a:rPr lang="de-DE" dirty="0" err="1">
                <a:latin typeface="Abadi" panose="020B0604020104020204" pitchFamily="34" charset="0"/>
              </a:rPr>
              <a:t>to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help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clear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up</a:t>
            </a:r>
            <a:r>
              <a:rPr lang="de-DE" dirty="0">
                <a:latin typeface="Abadi" panose="020B0604020104020204" pitchFamily="34" charset="0"/>
              </a:rPr>
              <a:t>…“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Abadi" panose="020B0604020104020204" pitchFamily="34" charset="0"/>
              </a:rPr>
              <a:t>Pragmatic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solutions</a:t>
            </a:r>
            <a:r>
              <a:rPr lang="de-DE" dirty="0">
                <a:latin typeface="Abadi" panose="020B0604020104020204" pitchFamily="34" charset="0"/>
              </a:rPr>
              <a:t>: International Trust Fund – </a:t>
            </a:r>
            <a:r>
              <a:rPr lang="de-DE" dirty="0" err="1">
                <a:latin typeface="Abadi" panose="020B0604020104020204" pitchFamily="34" charset="0"/>
              </a:rPr>
              <a:t>Manufacturer’s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liability</a:t>
            </a:r>
            <a:r>
              <a:rPr lang="de-DE" dirty="0">
                <a:latin typeface="Abadi" panose="020B0604020104020204" pitchFamily="34" charset="0"/>
              </a:rPr>
              <a:t> (Agent Orange ex.)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 err="1">
              <a:latin typeface="Abadi" panose="020B0604020104020204" pitchFamily="34" charset="0"/>
            </a:endParaRP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4778BF0-2036-4985-A02A-607F13567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9" y="4786009"/>
            <a:ext cx="1287758" cy="1287758"/>
          </a:xfrm>
          <a:prstGeom prst="rect">
            <a:avLst/>
          </a:prstGeom>
        </p:spPr>
      </p:pic>
      <p:pic>
        <p:nvPicPr>
          <p:cNvPr id="1030" name="Picture 6" descr="Война в Украине, день 23-й: от центра Мариуполя &quot;ничего не осталось&quot;, Китай  выступил против войны - BBC News Русская служба">
            <a:extLst>
              <a:ext uri="{FF2B5EF4-FFF2-40B4-BE49-F238E27FC236}">
                <a16:creationId xmlns:a16="http://schemas.microsoft.com/office/drawing/2014/main" xmlns="" id="{17332F88-4731-BB1D-D1A1-214004CE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79" y="1705582"/>
            <a:ext cx="2604851" cy="14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peration Allied Force: The NATO Bombing Of Yugoslavia">
            <a:extLst>
              <a:ext uri="{FF2B5EF4-FFF2-40B4-BE49-F238E27FC236}">
                <a16:creationId xmlns:a16="http://schemas.microsoft.com/office/drawing/2014/main" xmlns="" id="{B9D40CC7-9071-A7A8-9643-8A3CCF34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38" y="3243154"/>
            <a:ext cx="2296740" cy="15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eration Allied Force: The NATO Bombing Of Yugoslavia">
            <a:extLst>
              <a:ext uri="{FF2B5EF4-FFF2-40B4-BE49-F238E27FC236}">
                <a16:creationId xmlns:a16="http://schemas.microsoft.com/office/drawing/2014/main" xmlns="" id="{8FB30A33-46D8-466E-755C-7C6F7ADEB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 bwMode="auto">
          <a:xfrm>
            <a:off x="6574620" y="4896428"/>
            <a:ext cx="3115652" cy="15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6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B61194-F4EF-423B-8EF8-89C15A10F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7" y="331940"/>
            <a:ext cx="10636661" cy="676405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>
                <a:latin typeface="Abadi" panose="020B0604020202020204" pitchFamily="34" charset="0"/>
              </a:rPr>
              <a:t>5. </a:t>
            </a:r>
            <a:r>
              <a:rPr lang="de-DE" sz="4000" b="1" dirty="0" err="1">
                <a:latin typeface="Abadi" panose="020B0604020202020204" pitchFamily="34" charset="0"/>
              </a:rPr>
              <a:t>Banning</a:t>
            </a:r>
            <a:r>
              <a:rPr lang="de-DE" sz="4000" b="1" dirty="0">
                <a:latin typeface="Abadi" panose="020B0604020202020204" pitchFamily="34" charset="0"/>
              </a:rPr>
              <a:t> Uranium </a:t>
            </a:r>
            <a:r>
              <a:rPr lang="de-DE" sz="4000" b="1" dirty="0" err="1">
                <a:latin typeface="Abadi" panose="020B0604020202020204" pitchFamily="34" charset="0"/>
              </a:rPr>
              <a:t>Weapons</a:t>
            </a:r>
            <a:endParaRPr lang="de-DE" sz="4000" b="1" dirty="0">
              <a:latin typeface="Abadi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16BA0DA-1C13-425E-A053-95A0A162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08" y="1355476"/>
            <a:ext cx="5945709" cy="447272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 err="1">
                <a:latin typeface="Abadi" panose="020B0604020104020204" pitchFamily="34" charset="0"/>
              </a:rPr>
              <a:t>Starting</a:t>
            </a:r>
            <a:r>
              <a:rPr lang="de-DE" b="1" dirty="0">
                <a:latin typeface="Abadi" panose="020B0604020104020204" pitchFamily="34" charset="0"/>
              </a:rPr>
              <a:t> </a:t>
            </a:r>
            <a:r>
              <a:rPr lang="de-DE" b="1" dirty="0" err="1">
                <a:latin typeface="Abadi" panose="020B0604020104020204" pitchFamily="34" charset="0"/>
              </a:rPr>
              <a:t>point</a:t>
            </a:r>
            <a:r>
              <a:rPr lang="de-DE" dirty="0">
                <a:latin typeface="Abadi" panose="020B0604020104020204" pitchFamily="34" charset="0"/>
              </a:rPr>
              <a:t>: </a:t>
            </a:r>
            <a:r>
              <a:rPr lang="de-DE" dirty="0" err="1">
                <a:latin typeface="Abadi" panose="020B0604020104020204" pitchFamily="34" charset="0"/>
              </a:rPr>
              <a:t>precautionary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principle</a:t>
            </a:r>
            <a:r>
              <a:rPr lang="de-DE" dirty="0">
                <a:latin typeface="Abadi" panose="020B0604020104020204" pitchFamily="34" charset="0"/>
              </a:rPr>
              <a:t> and </a:t>
            </a:r>
            <a:r>
              <a:rPr lang="de-DE" dirty="0" err="1">
                <a:latin typeface="Abadi" panose="020B0604020104020204" pitchFamily="34" charset="0"/>
              </a:rPr>
              <a:t>prohibition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use</a:t>
            </a:r>
            <a:r>
              <a:rPr lang="de-DE" dirty="0">
                <a:latin typeface="Abadi" panose="020B0604020104020204" pitchFamily="34" charset="0"/>
              </a:rPr>
              <a:t> (war </a:t>
            </a:r>
            <a:r>
              <a:rPr lang="de-DE" dirty="0" err="1">
                <a:latin typeface="Abadi" panose="020B0604020104020204" pitchFamily="34" charset="0"/>
              </a:rPr>
              <a:t>crime</a:t>
            </a:r>
            <a:r>
              <a:rPr lang="de-DE" dirty="0">
                <a:latin typeface="Abadi" panose="020B0604020104020204" pitchFamily="34" charset="0"/>
              </a:rPr>
              <a:t>) plus human </a:t>
            </a:r>
            <a:r>
              <a:rPr lang="de-DE" dirty="0" err="1">
                <a:latin typeface="Abadi" panose="020B0604020104020204" pitchFamily="34" charset="0"/>
              </a:rPr>
              <a:t>rights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victims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 err="1">
                <a:latin typeface="Abadi" panose="020B0604020104020204" pitchFamily="34" charset="0"/>
              </a:rPr>
              <a:t>Broader</a:t>
            </a:r>
            <a:r>
              <a:rPr lang="de-DE" dirty="0">
                <a:latin typeface="Abadi" panose="020B0604020104020204" pitchFamily="34" charset="0"/>
              </a:rPr>
              <a:t>: </a:t>
            </a:r>
            <a:r>
              <a:rPr lang="de-DE" dirty="0" err="1">
                <a:latin typeface="Abadi" panose="020B0604020104020204" pitchFamily="34" charset="0"/>
              </a:rPr>
              <a:t>illegality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of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development</a:t>
            </a:r>
            <a:r>
              <a:rPr lang="de-DE" dirty="0">
                <a:latin typeface="Abadi" panose="020B0604020104020204" pitchFamily="34" charset="0"/>
              </a:rPr>
              <a:t>, </a:t>
            </a:r>
            <a:r>
              <a:rPr lang="de-DE" dirty="0" err="1">
                <a:latin typeface="Abadi" panose="020B0604020104020204" pitchFamily="34" charset="0"/>
              </a:rPr>
              <a:t>stockpiling</a:t>
            </a:r>
            <a:r>
              <a:rPr lang="de-DE" dirty="0">
                <a:latin typeface="Abadi" panose="020B0604020104020204" pitchFamily="34" charset="0"/>
              </a:rPr>
              <a:t>, </a:t>
            </a:r>
            <a:r>
              <a:rPr lang="de-DE" dirty="0" err="1">
                <a:latin typeface="Abadi" panose="020B0604020104020204" pitchFamily="34" charset="0"/>
              </a:rPr>
              <a:t>transfer</a:t>
            </a:r>
            <a:r>
              <a:rPr lang="de-DE" dirty="0">
                <a:latin typeface="Abadi" panose="020B0604020104020204" pitchFamily="34" charset="0"/>
              </a:rPr>
              <a:t>…(like </a:t>
            </a:r>
            <a:r>
              <a:rPr lang="de-DE" dirty="0" err="1">
                <a:latin typeface="Abadi" panose="020B0604020104020204" pitchFamily="34" charset="0"/>
              </a:rPr>
              <a:t>laws</a:t>
            </a:r>
            <a:r>
              <a:rPr lang="de-DE" dirty="0">
                <a:latin typeface="Abadi" panose="020B0604020104020204" pitchFamily="34" charset="0"/>
              </a:rPr>
              <a:t> in </a:t>
            </a:r>
            <a:r>
              <a:rPr lang="de-DE" dirty="0" err="1">
                <a:latin typeface="Abadi" panose="020B0604020104020204" pitchFamily="34" charset="0"/>
              </a:rPr>
              <a:t>Belgium</a:t>
            </a:r>
            <a:r>
              <a:rPr lang="de-DE" dirty="0">
                <a:latin typeface="Abadi" panose="020B0604020104020204" pitchFamily="34" charset="0"/>
              </a:rPr>
              <a:t> &amp; Costa Rica)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ICBUW </a:t>
            </a:r>
            <a:r>
              <a:rPr lang="de-DE" dirty="0" err="1">
                <a:latin typeface="Abadi" panose="020B0604020104020204" pitchFamily="34" charset="0"/>
              </a:rPr>
              <a:t>Draft</a:t>
            </a:r>
            <a:r>
              <a:rPr lang="de-DE" dirty="0">
                <a:latin typeface="Abadi" panose="020B0604020104020204" pitchFamily="34" charset="0"/>
              </a:rPr>
              <a:t> Convention (</a:t>
            </a:r>
            <a:r>
              <a:rPr lang="de-DE" dirty="0" err="1">
                <a:latin typeface="Abadi" panose="020B0604020104020204" pitchFamily="34" charset="0"/>
              </a:rPr>
              <a:t>into</a:t>
            </a:r>
            <a:r>
              <a:rPr lang="de-DE" dirty="0">
                <a:latin typeface="Abadi" panose="020B0604020104020204" pitchFamily="34" charset="0"/>
              </a:rPr>
              <a:t> UN New Agenda </a:t>
            </a:r>
            <a:r>
              <a:rPr lang="de-DE" dirty="0" err="1">
                <a:latin typeface="Abadi" panose="020B0604020104020204" pitchFamily="34" charset="0"/>
              </a:rPr>
              <a:t>for</a:t>
            </a:r>
            <a:r>
              <a:rPr lang="de-DE" dirty="0">
                <a:latin typeface="Abadi" panose="020B0604020104020204" pitchFamily="34" charset="0"/>
              </a:rPr>
              <a:t> Peace/”Human-</a:t>
            </a:r>
            <a:r>
              <a:rPr lang="de-DE" dirty="0" err="1">
                <a:latin typeface="Abadi" panose="020B0604020104020204" pitchFamily="34" charset="0"/>
              </a:rPr>
              <a:t>Centered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Disarmament</a:t>
            </a:r>
            <a:r>
              <a:rPr lang="de-DE" dirty="0">
                <a:latin typeface="Abadi" panose="020B0604020104020204" pitchFamily="34" charset="0"/>
              </a:rPr>
              <a:t>”) and Global Action Call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badi" panose="020B0604020104020204" pitchFamily="34" charset="0"/>
              </a:rPr>
              <a:t>More </a:t>
            </a:r>
            <a:r>
              <a:rPr lang="de-DE" dirty="0" err="1">
                <a:latin typeface="Abadi" panose="020B0604020104020204" pitchFamily="34" charset="0"/>
              </a:rPr>
              <a:t>efficient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networking</a:t>
            </a:r>
            <a:r>
              <a:rPr lang="de-DE" dirty="0">
                <a:latin typeface="Abadi" panose="020B0604020104020204" pitchFamily="34" charset="0"/>
              </a:rPr>
              <a:t> and </a:t>
            </a:r>
            <a:r>
              <a:rPr lang="de-DE" dirty="0" err="1">
                <a:latin typeface="Abadi" panose="020B0604020104020204" pitchFamily="34" charset="0"/>
              </a:rPr>
              <a:t>information</a:t>
            </a:r>
            <a:r>
              <a:rPr lang="de-DE" dirty="0">
                <a:latin typeface="Abadi" panose="020B0604020104020204" pitchFamily="34" charset="0"/>
              </a:rPr>
              <a:t> </a:t>
            </a:r>
            <a:r>
              <a:rPr lang="de-DE" dirty="0" err="1">
                <a:latin typeface="Abadi" panose="020B0604020104020204" pitchFamily="34" charset="0"/>
              </a:rPr>
              <a:t>exchange</a:t>
            </a:r>
            <a:endParaRPr lang="de-DE" dirty="0">
              <a:latin typeface="Abadi" panose="020B06040201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>
              <a:latin typeface="Abadi" panose="020B0604020104020204" pitchFamily="34" charset="0"/>
            </a:endParaRP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4778BF0-2036-4985-A02A-607F13567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49" y="4786009"/>
            <a:ext cx="1287758" cy="128775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C7373015-02F1-5DD0-08FE-A78BA819C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24" y="1355477"/>
            <a:ext cx="2323829" cy="17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51EF806F-B51E-EE16-C725-81B392DA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705" y="3137518"/>
            <a:ext cx="2167247" cy="13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824BBDC8-A7AA-9475-1731-92208CD1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24" y="4520717"/>
            <a:ext cx="2250455" cy="15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45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335</Words>
  <Application>Microsoft Office PowerPoint</Application>
  <PresentationFormat>Benutzerdefiniert</PresentationFormat>
  <Paragraphs>34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Тема Office</vt:lpstr>
      <vt:lpstr>Environmental protection in war – banning uranium weapons</vt:lpstr>
      <vt:lpstr>1. Environmental Dimension</vt:lpstr>
      <vt:lpstr>2. Draft Principles on protection of the environment in relation to armed conflict (PERAC)</vt:lpstr>
      <vt:lpstr>3. Uranium (DU) Weapons</vt:lpstr>
      <vt:lpstr>4. Victim Assistance and Environmental Remediation</vt:lpstr>
      <vt:lpstr>5. Banning Uranium Weapons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ICBUW – A Question of Responsibility</dc:title>
  <dc:creator>Ilja Kukin</dc:creator>
  <cp:lastModifiedBy>jumamo</cp:lastModifiedBy>
  <cp:revision>56</cp:revision>
  <dcterms:created xsi:type="dcterms:W3CDTF">2020-02-24T22:12:46Z</dcterms:created>
  <dcterms:modified xsi:type="dcterms:W3CDTF">2023-09-17T16:12:46Z</dcterms:modified>
</cp:coreProperties>
</file>